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97" r:id="rId1"/>
  </p:sldMasterIdLst>
  <p:notesMasterIdLst>
    <p:notesMasterId r:id="rId13"/>
  </p:notesMasterIdLst>
  <p:sldIdLst>
    <p:sldId id="256" r:id="rId2"/>
    <p:sldId id="257" r:id="rId3"/>
    <p:sldId id="263" r:id="rId4"/>
    <p:sldId id="258" r:id="rId5"/>
    <p:sldId id="259" r:id="rId6"/>
    <p:sldId id="265" r:id="rId7"/>
    <p:sldId id="260" r:id="rId8"/>
    <p:sldId id="266" r:id="rId9"/>
    <p:sldId id="267" r:id="rId10"/>
    <p:sldId id="268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E6EF32-4C74-E44D-8326-4DAF2EE07714}">
          <p14:sldIdLst>
            <p14:sldId id="256"/>
            <p14:sldId id="257"/>
            <p14:sldId id="263"/>
            <p14:sldId id="258"/>
            <p14:sldId id="259"/>
            <p14:sldId id="265"/>
            <p14:sldId id="260"/>
            <p14:sldId id="266"/>
            <p14:sldId id="267"/>
            <p14:sldId id="268"/>
            <p14:sldId id="264"/>
          </p14:sldIdLst>
        </p14:section>
        <p14:section name="Untitled Section" id="{4EB14F4D-DFD3-104D-B39D-48424138FA7E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084"/>
    <p:restoredTop sz="74821"/>
  </p:normalViewPr>
  <p:slideViewPr>
    <p:cSldViewPr snapToGrid="0" snapToObjects="1">
      <p:cViewPr varScale="1">
        <p:scale>
          <a:sx n="65" d="100"/>
          <a:sy n="65" d="100"/>
        </p:scale>
        <p:origin x="23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1E5B81-9945-4748-A77A-DA74E6E580D5}" type="datetimeFigureOut">
              <a:rPr lang="en-US" smtClean="0"/>
              <a:t>5/30/16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182341-831F-DA4B-B7FB-82871D44F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610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automatically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discovering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helpful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data or information in </a:t>
            </a:r>
            <a:r>
              <a:rPr lang="en-US" sz="1200" b="1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large data repositories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(data warehouses). Hence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why sometimes called </a:t>
            </a:r>
            <a:r>
              <a:rPr lang="en-US" sz="1200" b="1" i="0" u="sng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Knowledge Discovery 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Data</a:t>
            </a:r>
            <a:r>
              <a:rPr lang="en-US" baseline="0" dirty="0" smtClean="0"/>
              <a:t> mining techniques are deployed to </a:t>
            </a:r>
            <a:r>
              <a:rPr lang="en-US" b="1" u="sng" baseline="0" dirty="0" smtClean="0"/>
              <a:t>scour large (clean) </a:t>
            </a:r>
            <a:r>
              <a:rPr lang="en-US" baseline="0" dirty="0" smtClean="0"/>
              <a:t>databases in order </a:t>
            </a:r>
            <a:r>
              <a:rPr lang="en-US" b="1" baseline="0" dirty="0" smtClean="0"/>
              <a:t>to find novel and useful patterns </a:t>
            </a:r>
            <a:r>
              <a:rPr lang="en-US" b="0" baseline="0" dirty="0" smtClean="0"/>
              <a:t>that might otherwise </a:t>
            </a:r>
            <a:r>
              <a:rPr lang="en-US" b="1" baseline="0" dirty="0" smtClean="0"/>
              <a:t>remain unknown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But they do not just provide useful patterns but are </a:t>
            </a:r>
            <a:r>
              <a:rPr lang="en-US" b="1" u="sng" baseline="0" dirty="0" smtClean="0"/>
              <a:t>able to predict the outcome</a:t>
            </a:r>
            <a:r>
              <a:rPr lang="en-US" b="0" baseline="0" dirty="0" smtClean="0"/>
              <a:t>!!!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82341-831F-DA4B-B7FB-82871D44F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95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Step 1-</a:t>
            </a:r>
            <a:r>
              <a:rPr lang="en-US" baseline="0" dirty="0" smtClean="0"/>
              <a:t> Sample the Data (Select a subset)</a:t>
            </a:r>
          </a:p>
          <a:p>
            <a:r>
              <a:rPr lang="en-US" baseline="0" dirty="0" smtClean="0"/>
              <a:t>Step 2- Preprocessing (Missing values, duplicate </a:t>
            </a:r>
            <a:r>
              <a:rPr lang="en-US" baseline="0" dirty="0" smtClean="0"/>
              <a:t>observation, Noise)</a:t>
            </a:r>
            <a:endParaRPr lang="en-US" baseline="0" dirty="0" smtClean="0"/>
          </a:p>
          <a:p>
            <a:r>
              <a:rPr lang="en-US" baseline="0" dirty="0" smtClean="0"/>
              <a:t>Step 3- Transformation (Includes foot to meter, Boolean values yes no to 1 and 0)</a:t>
            </a:r>
          </a:p>
          <a:p>
            <a:r>
              <a:rPr lang="en-US" baseline="0" dirty="0" smtClean="0"/>
              <a:t>Step 4- Data mining technique applied (Regression , classification, association)</a:t>
            </a:r>
          </a:p>
          <a:p>
            <a:r>
              <a:rPr lang="en-US" baseline="0" dirty="0" smtClean="0"/>
              <a:t>Step 5- Evaluate the results and explain your findings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82341-831F-DA4B-B7FB-82871D44F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05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We can divide data mining into 2 categories.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Predictive Tasks and Descriptive Task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objective in 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predictive tasks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to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a particular attribute based on the values of other attributes. The Value to be predicted is commonly knows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target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dependent variable,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</a:t>
            </a:r>
            <a:r>
              <a:rPr lang="en-US" sz="1200" b="0" i="0" u="sng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attributes </a:t>
            </a:r>
            <a:r>
              <a:rPr lang="en-US" sz="1200" b="1" i="0" u="sng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 for making </a:t>
            </a:r>
            <a:r>
              <a:rPr lang="en-US" sz="1200" b="0" i="0" u="sng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prediction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known as 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explanatory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independent variables</a:t>
            </a:r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objective in 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descriptive tasks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to </a:t>
            </a:r>
            <a:r>
              <a:rPr lang="en-US" sz="1200" b="1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derive patterns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summarize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underlying relationships in data.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82341-831F-DA4B-B7FB-82871D44F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06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Classificatio</a:t>
            </a:r>
            <a:r>
              <a:rPr lang="en-US" baseline="0" dirty="0" smtClean="0"/>
              <a:t>n is used for </a:t>
            </a:r>
            <a:r>
              <a:rPr lang="en-US" b="1" baseline="0" dirty="0" smtClean="0"/>
              <a:t>Discrete target variables (</a:t>
            </a:r>
            <a:r>
              <a:rPr lang="en-US" b="0" baseline="0" dirty="0" smtClean="0"/>
              <a:t>The dependent variable or the one we are trying to predict</a:t>
            </a:r>
            <a:r>
              <a:rPr lang="en-US" b="1" baseline="0" dirty="0" smtClean="0"/>
              <a:t>), Discrete data</a:t>
            </a:r>
            <a:r>
              <a:rPr lang="en-US" b="0" baseline="0" dirty="0" smtClean="0"/>
              <a:t> is information that can be categorized.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Regression is used for </a:t>
            </a:r>
            <a:r>
              <a:rPr lang="en-US" b="1" baseline="0" dirty="0" smtClean="0"/>
              <a:t>Continuous target variables </a:t>
            </a:r>
            <a:r>
              <a:rPr lang="en-US" b="0" baseline="0" dirty="0" smtClean="0"/>
              <a:t>(Real Numbers).</a:t>
            </a:r>
            <a:r>
              <a:rPr lang="en-US" b="1" baseline="0" dirty="0" smtClean="0"/>
              <a:t> </a:t>
            </a:r>
            <a:r>
              <a:rPr lang="en-US" b="0" baseline="0" dirty="0" smtClean="0"/>
              <a:t>For example predicting stock market index or a price of a product.</a:t>
            </a:r>
          </a:p>
          <a:p>
            <a:endParaRPr lang="en-US" b="0" baseline="0" dirty="0" smtClean="0"/>
          </a:p>
          <a:p>
            <a:r>
              <a:rPr lang="en-US" b="1" u="sng" baseline="0" dirty="0" smtClean="0"/>
              <a:t>Example</a:t>
            </a:r>
            <a:r>
              <a:rPr lang="en-US" b="0" baseline="0" dirty="0" smtClean="0"/>
              <a:t>: Classification can be used to judge whether a patient has a particular disease based on the results of medical tests.</a:t>
            </a:r>
          </a:p>
          <a:p>
            <a:endParaRPr lang="en-US" b="0" baseline="0" dirty="0" smtClean="0"/>
          </a:p>
          <a:p>
            <a:endParaRPr lang="en-US" b="0" baseline="0" dirty="0" smtClean="0"/>
          </a:p>
          <a:p>
            <a:endParaRPr lang="en-US" b="0" baseline="0" dirty="0" smtClean="0"/>
          </a:p>
          <a:p>
            <a:endParaRPr lang="en-US" b="0" baseline="0" dirty="0" smtClean="0"/>
          </a:p>
          <a:p>
            <a:endParaRPr lang="en-US" b="0" baseline="0" dirty="0" smtClean="0"/>
          </a:p>
          <a:p>
            <a:endParaRPr lang="en-US" b="0" baseline="0" dirty="0" smtClean="0"/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82341-831F-DA4B-B7FB-82871D44F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94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u="sng" dirty="0" smtClean="0"/>
              <a:t>Association Analysis</a:t>
            </a:r>
            <a:r>
              <a:rPr lang="en-US" dirty="0" smtClean="0"/>
              <a:t>:</a:t>
            </a:r>
            <a:r>
              <a:rPr lang="en-US" baseline="0" dirty="0" smtClean="0"/>
              <a:t> Used to </a:t>
            </a:r>
            <a:r>
              <a:rPr lang="en-US" b="1" u="sng" baseline="0" dirty="0" smtClean="0"/>
              <a:t>discover patterns </a:t>
            </a:r>
            <a:r>
              <a:rPr lang="en-US" baseline="0" dirty="0" smtClean="0"/>
              <a:t>that </a:t>
            </a:r>
            <a:r>
              <a:rPr lang="en-US" u="sng" baseline="0" dirty="0" smtClean="0"/>
              <a:t>describe strongly associated features in the data (</a:t>
            </a:r>
            <a:r>
              <a:rPr lang="en-US" b="1" u="sng" baseline="0" dirty="0" smtClean="0"/>
              <a:t>Interesting relationships</a:t>
            </a:r>
            <a:r>
              <a:rPr lang="en-US" u="sng" baseline="0" dirty="0" smtClean="0"/>
              <a:t>) </a:t>
            </a:r>
            <a:r>
              <a:rPr lang="en-US" baseline="0" dirty="0" smtClean="0"/>
              <a:t>. Example: Market Basket Analysis.</a:t>
            </a:r>
          </a:p>
          <a:p>
            <a:endParaRPr lang="en-US" dirty="0" smtClean="0"/>
          </a:p>
          <a:p>
            <a:r>
              <a:rPr lang="en-US" i="1" u="sng" dirty="0" smtClean="0"/>
              <a:t>Cluster Analysis (Clustering)</a:t>
            </a:r>
            <a:r>
              <a:rPr lang="en-US" baseline="0" dirty="0" smtClean="0"/>
              <a:t>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Task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grouping a set of objects in such a way that objects in the same group (called a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are more similar to each other than to those in other groups (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u="sng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Anomaly Detection: </a:t>
            </a:r>
            <a:r>
              <a:rPr lang="en-US" sz="1200" b="0" i="0" u="non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task of identifying observations (or object) whose characteristics are significantly different from the rest of the data. (Fraud Detections, Network Intrusion)</a:t>
            </a:r>
            <a:endParaRPr lang="en-US" i="1" u="sng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82341-831F-DA4B-B7FB-82871D44F1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607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82341-831F-DA4B-B7FB-82871D44F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33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Useful in Market Research (Identifying</a:t>
            </a:r>
            <a:r>
              <a:rPr lang="en-US" baseline="0" dirty="0" smtClean="0"/>
              <a:t> different customers</a:t>
            </a:r>
            <a:r>
              <a:rPr lang="en-US" dirty="0" smtClean="0"/>
              <a:t>), Human Genetic Clustering.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82341-831F-DA4B-B7FB-82871D44F1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112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Banks usually record</a:t>
            </a:r>
            <a:r>
              <a:rPr lang="en-US" baseline="0" dirty="0" smtClean="0"/>
              <a:t> the transactions made by every customer they have, along with personal info. They </a:t>
            </a:r>
            <a:r>
              <a:rPr lang="en-US" b="1" u="sng" baseline="0" dirty="0" smtClean="0"/>
              <a:t>apply Anomaly detection </a:t>
            </a:r>
            <a:r>
              <a:rPr lang="en-US" u="sng" baseline="0" dirty="0" smtClean="0"/>
              <a:t>techniques </a:t>
            </a:r>
            <a:r>
              <a:rPr lang="en-US" b="1" u="sng" baseline="0" dirty="0" smtClean="0"/>
              <a:t>to create a profile </a:t>
            </a:r>
            <a:r>
              <a:rPr lang="en-US" u="sng" baseline="0" dirty="0" smtClean="0"/>
              <a:t>of legitimate transactions for the users.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When a </a:t>
            </a:r>
            <a:r>
              <a:rPr lang="en-US" u="sng" baseline="0" dirty="0" smtClean="0"/>
              <a:t>new transaction arrives</a:t>
            </a:r>
            <a:r>
              <a:rPr lang="en-US" baseline="0" dirty="0" smtClean="0"/>
              <a:t>, it is </a:t>
            </a:r>
            <a:r>
              <a:rPr lang="en-US" u="sng" baseline="0" dirty="0" smtClean="0"/>
              <a:t>compared against the profile of the user</a:t>
            </a:r>
            <a:r>
              <a:rPr lang="en-US" baseline="0" dirty="0" smtClean="0"/>
              <a:t>. </a:t>
            </a:r>
            <a:r>
              <a:rPr lang="en-US" b="1" baseline="0" dirty="0" smtClean="0"/>
              <a:t>IF</a:t>
            </a:r>
            <a:r>
              <a:rPr lang="en-US" baseline="0" dirty="0" smtClean="0"/>
              <a:t> the </a:t>
            </a:r>
            <a:r>
              <a:rPr lang="en-US" b="1" baseline="0" dirty="0" smtClean="0"/>
              <a:t>characteristics of the transaction are very different from the previously created profile</a:t>
            </a:r>
            <a:r>
              <a:rPr lang="en-US" baseline="0" dirty="0" smtClean="0"/>
              <a:t>, then the transaction is </a:t>
            </a:r>
            <a:r>
              <a:rPr lang="en-US" b="1" baseline="0" dirty="0" smtClean="0"/>
              <a:t>flagged as possible fraud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182341-831F-DA4B-B7FB-82871D44F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28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08B9EBBA-996F-894A-B54A-D6246ED52CEA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268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50205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47792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84170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89859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44308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91238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5180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72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19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137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55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22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679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583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548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31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334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  <p:sldLayoutId id="2147483999" r:id="rId2"/>
    <p:sldLayoutId id="2147484000" r:id="rId3"/>
    <p:sldLayoutId id="2147484001" r:id="rId4"/>
    <p:sldLayoutId id="2147484002" r:id="rId5"/>
    <p:sldLayoutId id="2147484003" r:id="rId6"/>
    <p:sldLayoutId id="2147484004" r:id="rId7"/>
    <p:sldLayoutId id="2147484005" r:id="rId8"/>
    <p:sldLayoutId id="2147484006" r:id="rId9"/>
    <p:sldLayoutId id="2147484007" r:id="rId10"/>
    <p:sldLayoutId id="2147484008" r:id="rId11"/>
    <p:sldLayoutId id="2147484009" r:id="rId12"/>
    <p:sldLayoutId id="2147484010" r:id="rId13"/>
    <p:sldLayoutId id="2147484011" r:id="rId14"/>
    <p:sldLayoutId id="2147484012" r:id="rId15"/>
    <p:sldLayoutId id="2147484013" r:id="rId16"/>
    <p:sldLayoutId id="2147484014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4" Type="http://schemas.openxmlformats.org/officeDocument/2006/relationships/slide" Target="slide9.xml"/><Relationship Id="rId5" Type="http://schemas.openxmlformats.org/officeDocument/2006/relationships/slide" Target="slide10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13500" dirty="0" smtClean="0"/>
              <a:t>Data Mining</a:t>
            </a:r>
            <a:endParaRPr lang="en-US" sz="135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849020"/>
          </a:xfrm>
        </p:spPr>
        <p:txBody>
          <a:bodyPr>
            <a:noAutofit/>
          </a:bodyPr>
          <a:lstStyle/>
          <a:p>
            <a:r>
              <a:rPr lang="en-US" sz="4000" dirty="0" smtClean="0"/>
              <a:t>Introduction to Data Mining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4177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pic>
        <p:nvPicPr>
          <p:cNvPr id="4" name="Content Placeholder 3">
            <a:hlinkClick r:id="rId3" action="ppaction://hlinksldjump"/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82423" y="2329179"/>
            <a:ext cx="4736480" cy="3613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39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1104" y="2373942"/>
            <a:ext cx="3982720" cy="434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601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What is Data Mining?</a:t>
            </a:r>
          </a:p>
          <a:p>
            <a:pPr lvl="1"/>
            <a:r>
              <a:rPr lang="en-US" sz="2400" dirty="0"/>
              <a:t>Automatically discovering useful information. </a:t>
            </a:r>
            <a:endParaRPr lang="en-US" sz="2400" dirty="0" smtClean="0"/>
          </a:p>
          <a:p>
            <a:r>
              <a:rPr lang="en-US" sz="2800" dirty="0" smtClean="0"/>
              <a:t>How do you data mine?</a:t>
            </a:r>
          </a:p>
          <a:p>
            <a:pPr lvl="1"/>
            <a:r>
              <a:rPr lang="en-US" sz="2400" dirty="0" smtClean="0"/>
              <a:t>Data Mining Techniques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3998" y="3561575"/>
            <a:ext cx="5339729" cy="300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24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Data Mining Process: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7783" y="3094990"/>
            <a:ext cx="76200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1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Categories of Data Mining?</a:t>
            </a:r>
          </a:p>
          <a:p>
            <a:pPr lvl="1"/>
            <a:r>
              <a:rPr lang="en-US" sz="2400" dirty="0" smtClean="0"/>
              <a:t>Predictive Tasks</a:t>
            </a:r>
          </a:p>
          <a:p>
            <a:pPr lvl="2"/>
            <a:r>
              <a:rPr lang="en-US" sz="2000" dirty="0" smtClean="0"/>
              <a:t>Predicting Value/Outcome</a:t>
            </a:r>
          </a:p>
          <a:p>
            <a:pPr lvl="1"/>
            <a:r>
              <a:rPr lang="en-US" sz="2400" dirty="0" smtClean="0"/>
              <a:t>Descriptive Tasks</a:t>
            </a:r>
          </a:p>
          <a:p>
            <a:pPr lvl="2"/>
            <a:r>
              <a:rPr lang="en-US" sz="2000" dirty="0" smtClean="0"/>
              <a:t>Derive Patterns that summarize the relationships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97153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Predictive Tasks</a:t>
            </a:r>
          </a:p>
          <a:p>
            <a:pPr lvl="1"/>
            <a:r>
              <a:rPr lang="en-US" sz="2600" dirty="0" smtClean="0"/>
              <a:t>Classification </a:t>
            </a:r>
            <a:r>
              <a:rPr lang="en-US" sz="2600" dirty="0"/>
              <a:t>(e.g. Decision </a:t>
            </a:r>
            <a:r>
              <a:rPr lang="en-US" sz="2600" dirty="0" smtClean="0"/>
              <a:t>Trees)</a:t>
            </a:r>
          </a:p>
          <a:p>
            <a:pPr lvl="1"/>
            <a:r>
              <a:rPr lang="en-US" sz="2400" dirty="0" smtClean="0"/>
              <a:t>Regression </a:t>
            </a:r>
            <a:r>
              <a:rPr lang="en-US" sz="2400" dirty="0"/>
              <a:t>(e.g. Linear Regression, predicting stock market index)</a:t>
            </a:r>
          </a:p>
          <a:p>
            <a:endParaRPr lang="en-US" sz="2800" dirty="0" smtClean="0"/>
          </a:p>
          <a:p>
            <a:r>
              <a:rPr lang="en-US" sz="2800" dirty="0" smtClean="0"/>
              <a:t>Training Set and Test Set</a:t>
            </a:r>
          </a:p>
        </p:txBody>
      </p:sp>
    </p:spTree>
    <p:extLst>
      <p:ext uri="{BB962C8B-B14F-4D97-AF65-F5344CB8AC3E}">
        <p14:creationId xmlns:p14="http://schemas.microsoft.com/office/powerpoint/2010/main" val="1380533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4" y="2755471"/>
            <a:ext cx="6090666" cy="35943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580" y="3291840"/>
            <a:ext cx="4366934" cy="250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85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Descriptive Tasks</a:t>
            </a:r>
          </a:p>
          <a:p>
            <a:pPr lvl="1"/>
            <a:r>
              <a:rPr lang="en-US" sz="2400" dirty="0" smtClean="0">
                <a:hlinkClick r:id="rId3" action="ppaction://hlinksldjump"/>
              </a:rPr>
              <a:t>Association Analysis</a:t>
            </a:r>
            <a:endParaRPr lang="en-US" sz="2400" dirty="0" smtClean="0"/>
          </a:p>
          <a:p>
            <a:pPr lvl="1"/>
            <a:r>
              <a:rPr lang="en-US" sz="2400" dirty="0" smtClean="0">
                <a:hlinkClick r:id="rId4" action="ppaction://hlinksldjump"/>
              </a:rPr>
              <a:t>Cluster Analysis</a:t>
            </a:r>
            <a:endParaRPr lang="en-US" sz="2400" dirty="0" smtClean="0"/>
          </a:p>
          <a:p>
            <a:pPr lvl="1"/>
            <a:r>
              <a:rPr lang="en-US" sz="2400" dirty="0" smtClean="0">
                <a:hlinkClick r:id="rId5" action="ppaction://hlinksldjump"/>
              </a:rPr>
              <a:t>Anomaly Detection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42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pic>
        <p:nvPicPr>
          <p:cNvPr id="4" name="Content Placeholder 3">
            <a:hlinkClick r:id="rId3" action="ppaction://hlinksldjump"/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31905" y="2340171"/>
            <a:ext cx="5205029" cy="39037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380" y="2340171"/>
            <a:ext cx="4559890" cy="25799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3380" y="4920109"/>
            <a:ext cx="5036336" cy="182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93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smtClean="0"/>
              <a:t>Data Mining</a:t>
            </a:r>
            <a:endParaRPr lang="en-US" sz="6000" dirty="0"/>
          </a:p>
        </p:txBody>
      </p:sp>
      <p:pic>
        <p:nvPicPr>
          <p:cNvPr id="4" name="Content Placeholder 3">
            <a:hlinkClick r:id="rId3" action="ppaction://hlinksldjump"/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8541" y="2015416"/>
            <a:ext cx="3616736" cy="38916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1041" y="2508906"/>
            <a:ext cx="4279272" cy="32094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0313" y="2804223"/>
            <a:ext cx="3840599" cy="300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4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794</TotalTime>
  <Words>403</Words>
  <Application>Microsoft Macintosh PowerPoint</Application>
  <PresentationFormat>Widescreen</PresentationFormat>
  <Paragraphs>78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Century Gothic</vt:lpstr>
      <vt:lpstr>Wingdings 3</vt:lpstr>
      <vt:lpstr>Arial</vt:lpstr>
      <vt:lpstr>Ion Boardroom</vt:lpstr>
      <vt:lpstr>Data Mining</vt:lpstr>
      <vt:lpstr>Data Mining</vt:lpstr>
      <vt:lpstr>Data Mining</vt:lpstr>
      <vt:lpstr>Data Mining</vt:lpstr>
      <vt:lpstr>Data Mining</vt:lpstr>
      <vt:lpstr>Data Mining</vt:lpstr>
      <vt:lpstr>Data Mining</vt:lpstr>
      <vt:lpstr>Data Mining</vt:lpstr>
      <vt:lpstr>Data Mining</vt:lpstr>
      <vt:lpstr>Data Mining</vt:lpstr>
      <vt:lpstr>Data Mining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</dc:title>
  <dc:creator>F N</dc:creator>
  <cp:lastModifiedBy>F N</cp:lastModifiedBy>
  <cp:revision>56</cp:revision>
  <dcterms:created xsi:type="dcterms:W3CDTF">2016-05-25T08:37:08Z</dcterms:created>
  <dcterms:modified xsi:type="dcterms:W3CDTF">2016-05-30T22:50:51Z</dcterms:modified>
</cp:coreProperties>
</file>

<file path=docProps/thumbnail.jpeg>
</file>